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7" r:id="rId2"/>
    <p:sldId id="267" r:id="rId3"/>
    <p:sldId id="268" r:id="rId4"/>
    <p:sldId id="292" r:id="rId5"/>
    <p:sldId id="269" r:id="rId6"/>
    <p:sldId id="293" r:id="rId7"/>
    <p:sldId id="270" r:id="rId8"/>
    <p:sldId id="271" r:id="rId9"/>
    <p:sldId id="272" r:id="rId10"/>
    <p:sldId id="273" r:id="rId11"/>
    <p:sldId id="274" r:id="rId12"/>
    <p:sldId id="275" r:id="rId13"/>
    <p:sldId id="294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6" r:id="rId31"/>
    <p:sldId id="295" r:id="rId32"/>
    <p:sldId id="297" r:id="rId33"/>
    <p:sldId id="299" r:id="rId34"/>
    <p:sldId id="258" r:id="rId35"/>
    <p:sldId id="259" r:id="rId36"/>
    <p:sldId id="260" r:id="rId37"/>
    <p:sldId id="261" r:id="rId38"/>
    <p:sldId id="262" r:id="rId39"/>
    <p:sldId id="263" r:id="rId40"/>
    <p:sldId id="264" r:id="rId41"/>
    <p:sldId id="265" r:id="rId42"/>
    <p:sldId id="266" r:id="rId43"/>
    <p:sldId id="298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hawn Park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6868"/>
    <a:srgbClr val="F3F3F3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15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interSettings" Target="printerSettings/printerSettings1.bin"/><Relationship Id="rId47" Type="http://schemas.openxmlformats.org/officeDocument/2006/relationships/commentAuthors" Target="commentAuthors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58A8D-311F-004E-BCCD-06D7D4FF9D70}" type="datetimeFigureOut">
              <a:rPr lang="en-US" smtClean="0"/>
              <a:t>4/8/14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0F0CE-2FCC-1E4D-941E-984815F41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955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7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47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5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32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85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14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53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24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35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7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33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682E3-1CD3-254F-AAB2-AB8FC0101A31}" type="datetimeFigureOut">
              <a:rPr lang="en-US" smtClean="0"/>
              <a:t>4/8/14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E8777-7A87-FA4E-B6EA-10DB388E1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53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936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absolute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Example of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div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relative to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div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relative to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div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(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div-</a:t>
            </a:r>
            <a:r>
              <a:rPr lang="en-US" sz="2000" i="1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ception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!!)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64358" y="3089322"/>
            <a:ext cx="7556500" cy="1587499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91358" y="3244943"/>
            <a:ext cx="7429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&lt;div id=“container”&gt;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&lt;div id=“content”&gt;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&lt;div id=“inner-content”&gt;Hello World!&lt;/div&gt;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&lt;/div&gt;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&lt;/div&gt;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59745" y="4796980"/>
            <a:ext cx="7556500" cy="115932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86745" y="4952601"/>
            <a:ext cx="7429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#container { position: relative; }</a:t>
            </a:r>
          </a:p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#content { position: absolute; </a:t>
            </a:r>
            <a:r>
              <a:rPr 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top: 20px; left: 20px;</a:t>
            </a:r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}</a:t>
            </a:r>
          </a:p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#inner-content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{ position: </a:t>
            </a:r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absolute; </a:t>
            </a:r>
            <a:r>
              <a:rPr 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top: 30px; left: 10px; </a:t>
            </a:r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4658" y="6049004"/>
            <a:ext cx="7429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Museo Sans 300"/>
                <a:cs typeface="Museo Sans 300"/>
              </a:rPr>
              <a:t>#inner-content will be </a:t>
            </a:r>
            <a:r>
              <a:rPr lang="en-US" sz="1600" b="1" dirty="0" smtClean="0">
                <a:solidFill>
                  <a:schemeClr val="bg1"/>
                </a:solidFill>
                <a:latin typeface="Museo Sans 300"/>
                <a:cs typeface="Museo Sans 300"/>
              </a:rPr>
              <a:t>relative</a:t>
            </a:r>
            <a:r>
              <a:rPr lang="en-US" sz="1600" dirty="0" smtClean="0">
                <a:solidFill>
                  <a:schemeClr val="bg1"/>
                </a:solidFill>
                <a:latin typeface="Museo Sans 300"/>
                <a:cs typeface="Museo Sans 300"/>
              </a:rPr>
              <a:t> to #content</a:t>
            </a:r>
          </a:p>
          <a:p>
            <a:pPr algn="ctr"/>
            <a:r>
              <a:rPr lang="en-US" sz="1400" dirty="0" smtClean="0">
                <a:solidFill>
                  <a:schemeClr val="bg1"/>
                </a:solidFill>
                <a:latin typeface="Museo Sans 300"/>
                <a:cs typeface="Museo Sans 300"/>
              </a:rPr>
              <a:t>So in total, it is 50px from top of #container, 30px left of #container</a:t>
            </a:r>
            <a:endParaRPr lang="en-US" sz="14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339155391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936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absolute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What are possible top, right, bottom, left values for #absolute1?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2946400"/>
            <a:ext cx="4292600" cy="3200400"/>
          </a:xfrm>
          <a:prstGeom prst="rect">
            <a:avLst/>
          </a:prstGeom>
          <a:noFill/>
          <a:ln w="19050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103290" y="4704797"/>
            <a:ext cx="2865710" cy="69270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26" y="6215394"/>
            <a:ext cx="8365338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#absolute1 is moved relative to #relative2.</a:t>
            </a:r>
          </a:p>
          <a:p>
            <a:pPr algn="ctr"/>
            <a:r>
              <a:rPr lang="en-US" sz="16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 So… bottom: 0, left: 5px (example)</a:t>
            </a:r>
            <a:endParaRPr lang="en-US" sz="1600" i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819400" y="3098800"/>
            <a:ext cx="3238500" cy="292100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971800" y="3251200"/>
            <a:ext cx="2895600" cy="214630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>
            <a:endCxn id="5" idx="1"/>
          </p:cNvCxnSpPr>
          <p:nvPr/>
        </p:nvCxnSpPr>
        <p:spPr>
          <a:xfrm flipV="1">
            <a:off x="1865854" y="4546600"/>
            <a:ext cx="433775" cy="35670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-55636" y="4839228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&lt;body&gt;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754388" y="4131196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#absolute1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2" name="Straight Arrow Connector 31"/>
          <p:cNvCxnSpPr>
            <a:stCxn id="30" idx="1"/>
          </p:cNvCxnSpPr>
          <p:nvPr/>
        </p:nvCxnSpPr>
        <p:spPr>
          <a:xfrm flipH="1">
            <a:off x="5753100" y="4315862"/>
            <a:ext cx="1001288" cy="78313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910485" y="1123513"/>
            <a:ext cx="3186405" cy="1111687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5087568" y="1174312"/>
            <a:ext cx="30093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&lt;body&gt;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 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   &lt;div id=“relative1”&gt;</a:t>
            </a:r>
          </a:p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        &lt;div id=“relative2”&gt;</a:t>
            </a:r>
          </a:p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            </a:t>
            </a:r>
            <a:r>
              <a:rPr 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&lt;div id=“absolute1”&gt; 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….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2164772" y="4003452"/>
            <a:ext cx="807028" cy="261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-69382" y="3818786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#relative2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8" name="Straight Arrow Connector 37"/>
          <p:cNvCxnSpPr>
            <a:stCxn id="39" idx="3"/>
          </p:cNvCxnSpPr>
          <p:nvPr/>
        </p:nvCxnSpPr>
        <p:spPr>
          <a:xfrm>
            <a:off x="2164772" y="3428999"/>
            <a:ext cx="654628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-83128" y="3244333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#relative1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97888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936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absolute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What are possible top, right, bottom, left values for #absolute1?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2946400"/>
            <a:ext cx="4292600" cy="3200400"/>
          </a:xfrm>
          <a:prstGeom prst="rect">
            <a:avLst/>
          </a:prstGeom>
          <a:noFill/>
          <a:ln w="19050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978401" y="3107549"/>
            <a:ext cx="1079499" cy="89590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26" y="6215394"/>
            <a:ext cx="8365338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#absolute1 is moved relative to #relative1.</a:t>
            </a:r>
          </a:p>
          <a:p>
            <a:pPr algn="ctr"/>
            <a:r>
              <a:rPr lang="en-US" sz="16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 So… top: 0, right: 0 (don’t even need to type </a:t>
            </a:r>
            <a:r>
              <a:rPr lang="en-US" sz="1600" i="1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px</a:t>
            </a:r>
            <a:r>
              <a:rPr lang="en-US" sz="16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)</a:t>
            </a:r>
            <a:endParaRPr lang="en-US" sz="1600" i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819400" y="3098800"/>
            <a:ext cx="3238500" cy="292100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971800" y="3251200"/>
            <a:ext cx="2895600" cy="214630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>
            <a:endCxn id="5" idx="1"/>
          </p:cNvCxnSpPr>
          <p:nvPr/>
        </p:nvCxnSpPr>
        <p:spPr>
          <a:xfrm flipV="1">
            <a:off x="1865854" y="4546600"/>
            <a:ext cx="433775" cy="35670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-55636" y="4839228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&lt;body&gt;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164772" y="4003452"/>
            <a:ext cx="807028" cy="261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-69382" y="3818786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#relative2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8" name="Straight Arrow Connector 27"/>
          <p:cNvCxnSpPr>
            <a:stCxn id="29" idx="3"/>
          </p:cNvCxnSpPr>
          <p:nvPr/>
        </p:nvCxnSpPr>
        <p:spPr>
          <a:xfrm>
            <a:off x="2164772" y="3428999"/>
            <a:ext cx="654628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-83128" y="3244333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#relative1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754388" y="4131196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#absolute1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2" name="Straight Arrow Connector 31"/>
          <p:cNvCxnSpPr>
            <a:stCxn id="30" idx="1"/>
          </p:cNvCxnSpPr>
          <p:nvPr/>
        </p:nvCxnSpPr>
        <p:spPr>
          <a:xfrm flipH="1" flipV="1">
            <a:off x="6057900" y="3750130"/>
            <a:ext cx="696488" cy="565732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910485" y="1123513"/>
            <a:ext cx="3186405" cy="1111687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087568" y="1174312"/>
            <a:ext cx="30093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&lt;body&gt;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 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   &lt;div id=“relative1”&gt;</a:t>
            </a:r>
          </a:p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        </a:t>
            </a:r>
            <a:r>
              <a:rPr 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&lt;div id=“absolute1”&gt;</a:t>
            </a:r>
          </a:p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            &lt;div id=“relative2”&gt; ….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136382649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936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absolute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Use position: absolute to manually place an element to a desired location, or to place elements </a:t>
            </a:r>
            <a:r>
              <a:rPr lang="en-US" sz="2000" u="sng" dirty="0" smtClean="0">
                <a:solidFill>
                  <a:schemeClr val="bg1"/>
                </a:solidFill>
                <a:latin typeface="Museo Sans 300"/>
                <a:cs typeface="Museo Sans 300"/>
              </a:rPr>
              <a:t>on top of each other.</a:t>
            </a:r>
            <a:endParaRPr lang="en-US" sz="2000" u="sng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09024" y="35802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09024" y="37840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509024" y="3404704"/>
            <a:ext cx="1504176" cy="138540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09024" y="54979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509024" y="57017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26" y="62534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Example: Set left to 10px, top to 5px</a:t>
            </a:r>
            <a:endParaRPr lang="en-US" sz="2000" i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76316" y="3336775"/>
            <a:ext cx="224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&lt;div&gt; is position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relative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646810" y="3970187"/>
            <a:ext cx="652819" cy="314177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1799210" y="4512964"/>
            <a:ext cx="652819" cy="41463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4851664"/>
            <a:ext cx="224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&lt;div&gt; is position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absolute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236129" y="3217229"/>
            <a:ext cx="149278" cy="137491"/>
          </a:xfrm>
          <a:prstGeom prst="rect">
            <a:avLst/>
          </a:prstGeom>
          <a:solidFill>
            <a:srgbClr val="FFFF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1587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7" y="3041212"/>
            <a:ext cx="84876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Hands-on Session 3</a:t>
            </a:r>
            <a:b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</a:b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Positioning Haven I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257374255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146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fixed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Element stays on the screen, even when scrolling. Positioned relative to browser window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299629" y="3284077"/>
            <a:ext cx="1019800" cy="286272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492500" y="5510695"/>
            <a:ext cx="2915734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26" y="62534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Example: Set left to 10px, top to 5px</a:t>
            </a:r>
            <a:endParaRPr lang="en-US" sz="2000" i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1595081" y="4512964"/>
            <a:ext cx="652819" cy="41463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4851664"/>
            <a:ext cx="224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&lt;div&gt; is position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fixed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492500" y="3441699"/>
            <a:ext cx="2915734" cy="195580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492500" y="5701195"/>
            <a:ext cx="2915734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54905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146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fixed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Element stays on the screen, even when scrolling. Positioned </a:t>
            </a:r>
            <a:r>
              <a:rPr lang="en-US" sz="2000" b="1" dirty="0" smtClean="0">
                <a:solidFill>
                  <a:schemeClr val="bg1"/>
                </a:solidFill>
                <a:latin typeface="Museo Sans 300"/>
                <a:cs typeface="Museo Sans 300"/>
              </a:rPr>
              <a:t>relative to browser window</a:t>
            </a:r>
            <a:endParaRPr lang="en-US" sz="2000" b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299629" y="3284077"/>
            <a:ext cx="4292600" cy="42432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1595081" y="3586967"/>
            <a:ext cx="652819" cy="41463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3925667"/>
            <a:ext cx="224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&lt;div&gt; is position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fixed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974433" y="3848099"/>
            <a:ext cx="2915734" cy="1511301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974433" y="5485295"/>
            <a:ext cx="2915734" cy="5008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8270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7" y="3041212"/>
            <a:ext cx="8487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Floats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409927911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What is a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float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?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They allow your elements to be part of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the flow 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on the page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661424" y="3618395"/>
            <a:ext cx="1504176" cy="78850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744224" y="5015395"/>
            <a:ext cx="1504176" cy="78850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>
            <a:off x="4343400" y="3681895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343400" y="3845890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343400" y="4024795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343400" y="4188790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343400" y="4405795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661424" y="4569790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661424" y="4722190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661424" y="4874590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67000" y="5040795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667000" y="5204790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667000" y="5383695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2667000" y="5547690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667000" y="5700090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1816100" y="4667272"/>
            <a:ext cx="845324" cy="4149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-71015" y="5082172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One &lt;div&gt;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1754223" y="3940130"/>
            <a:ext cx="845324" cy="4149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-132892" y="4355030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Second &lt;div&gt;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07028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If you made one div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position: absolute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…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661424" y="3618395"/>
            <a:ext cx="1504176" cy="788506"/>
          </a:xfrm>
          <a:prstGeom prst="rect">
            <a:avLst/>
          </a:prstGeom>
          <a:solidFill>
            <a:schemeClr val="bg1">
              <a:alpha val="50000"/>
            </a:schemeClr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744224" y="5015395"/>
            <a:ext cx="1504176" cy="78850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2661424" y="4569790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661424" y="4722190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661424" y="4874590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67000" y="5040795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667000" y="5204790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667000" y="5383695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2667000" y="5547690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667000" y="5700090"/>
            <a:ext cx="1905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1816100" y="4667272"/>
            <a:ext cx="845324" cy="4149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-71015" y="5082172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One &lt;div&gt;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1754223" y="3940130"/>
            <a:ext cx="845324" cy="4149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-132892" y="4355030"/>
            <a:ext cx="224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Overlapping </a:t>
            </a:r>
            <a:endParaRPr lang="en-US" dirty="0">
              <a:solidFill>
                <a:schemeClr val="bg1"/>
              </a:solidFill>
            </a:endParaRP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Position: absolute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2679700" y="4113730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2679700" y="4266130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679700" y="4418530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692400" y="3669195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692400" y="3821595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692400" y="3973995"/>
            <a:ext cx="3586976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804155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518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CSS Positioning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224676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4 types of positioning in CSS: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position: static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position: relative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position: absolute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position: fixed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By default, all your </a:t>
            </a:r>
            <a:r>
              <a:rPr lang="en-US" sz="2000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divs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and elements are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position: static</a:t>
            </a: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57747171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If you were to recreate the page with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&lt;div&gt;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elements set to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display: inline-block…</a:t>
            </a: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661424" y="3618395"/>
            <a:ext cx="1504176" cy="78850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744224" y="5015395"/>
            <a:ext cx="1504176" cy="78850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816100" y="4667272"/>
            <a:ext cx="845324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816100" y="3940130"/>
            <a:ext cx="783447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337824" y="3616772"/>
            <a:ext cx="1910576" cy="788506"/>
          </a:xfrm>
          <a:prstGeom prst="rect">
            <a:avLst/>
          </a:prstGeom>
          <a:noFill/>
          <a:ln w="19050">
            <a:solidFill>
              <a:schemeClr val="bg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661424" y="4514295"/>
            <a:ext cx="3586976" cy="412235"/>
          </a:xfrm>
          <a:prstGeom prst="rect">
            <a:avLst/>
          </a:prstGeom>
          <a:noFill/>
          <a:ln w="19050">
            <a:solidFill>
              <a:schemeClr val="bg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2686824" y="5035320"/>
            <a:ext cx="1910576" cy="755881"/>
          </a:xfrm>
          <a:prstGeom prst="rect">
            <a:avLst/>
          </a:prstGeom>
          <a:noFill/>
          <a:ln w="19050">
            <a:solidFill>
              <a:schemeClr val="bg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6248400" y="3433757"/>
            <a:ext cx="698500" cy="371441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6229350" y="4667272"/>
            <a:ext cx="920750" cy="9672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 flipV="1">
            <a:off x="6242050" y="5504294"/>
            <a:ext cx="908050" cy="286907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1754223" y="5635049"/>
            <a:ext cx="897676" cy="168852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89331" y="6253494"/>
            <a:ext cx="8365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Museo Sans 300"/>
                <a:cs typeface="Museo Sans 300"/>
              </a:rPr>
              <a:t>Not efficient!</a:t>
            </a:r>
            <a:endParaRPr lang="en-US" sz="2000" b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330381647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float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2 properties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float: left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float: right</a:t>
            </a: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89331" y="3667788"/>
            <a:ext cx="836533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Even if an element is a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&lt;div&gt;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or has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display: block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, float will essentially bypass these properties and act like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display: inline-block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, but automatically floating left or floating right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The following element will be next to the floated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&lt;div&gt;</a:t>
            </a: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389122897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No floats, just &lt;div&gt;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99629" y="3290404"/>
            <a:ext cx="4292600" cy="31484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470924" y="3429000"/>
            <a:ext cx="3955276" cy="1117600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470924" y="4700103"/>
            <a:ext cx="39552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470924" y="5245925"/>
            <a:ext cx="39552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470924" y="5792578"/>
            <a:ext cx="39552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6181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First box,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float: left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89331" y="1297422"/>
            <a:ext cx="8365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 </a:t>
            </a:r>
            <a:endParaRPr lang="en-US" sz="2000" i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70924" y="3429000"/>
            <a:ext cx="1021576" cy="1117600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639324" y="3429000"/>
            <a:ext cx="27868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639324" y="3987800"/>
            <a:ext cx="27868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99629" y="3290404"/>
            <a:ext cx="4292600" cy="31484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470924" y="4667525"/>
            <a:ext cx="39552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394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One Use Case: Menus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70924" y="3429000"/>
            <a:ext cx="3891776" cy="469900"/>
          </a:xfrm>
          <a:prstGeom prst="rect">
            <a:avLst/>
          </a:prstGeom>
          <a:solidFill>
            <a:srgbClr val="C0504D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504D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67000" y="3467100"/>
            <a:ext cx="342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Home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70924" y="4013200"/>
            <a:ext cx="3891776" cy="469900"/>
          </a:xfrm>
          <a:prstGeom prst="rect">
            <a:avLst/>
          </a:prstGeom>
          <a:solidFill>
            <a:srgbClr val="C0504D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504D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667000" y="4051300"/>
            <a:ext cx="342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About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70924" y="4597400"/>
            <a:ext cx="3891776" cy="469900"/>
          </a:xfrm>
          <a:prstGeom prst="rect">
            <a:avLst/>
          </a:prstGeom>
          <a:solidFill>
            <a:srgbClr val="C0504D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504D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67000" y="4635500"/>
            <a:ext cx="342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Experiences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470924" y="5181600"/>
            <a:ext cx="3891776" cy="469900"/>
          </a:xfrm>
          <a:prstGeom prst="rect">
            <a:avLst/>
          </a:prstGeom>
          <a:solidFill>
            <a:srgbClr val="C0504D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504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667000" y="5219700"/>
            <a:ext cx="342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Contact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390159633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Floating Menu Items (each with set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width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)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8950" y="3829110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68174" y="3867210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Home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410102" y="3829110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449326" y="3867210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About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591254" y="3829110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630478" y="3867210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Experiences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772406" y="3829110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811630" y="3867210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Contact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2372002" y="4299010"/>
            <a:ext cx="165668" cy="4149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77601" y="4713910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Notice no gaps!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77600" y="5248342"/>
            <a:ext cx="7690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If you use </a:t>
            </a:r>
            <a:r>
              <a:rPr lang="en-US" i="1" dirty="0" smtClean="0">
                <a:solidFill>
                  <a:schemeClr val="bg1"/>
                </a:solidFill>
              </a:rPr>
              <a:t>display: inline-block</a:t>
            </a:r>
            <a:r>
              <a:rPr lang="en-US" dirty="0" smtClean="0">
                <a:solidFill>
                  <a:schemeClr val="bg1"/>
                </a:solidFill>
              </a:rPr>
              <a:t> for these 4 elements: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40050" y="5696010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79274" y="5734110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Home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384702" y="5696010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423926" y="5734110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About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616654" y="5696010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655878" y="5734110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Experiences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848606" y="5696010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887830" y="5734110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Contact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77601" y="6238942"/>
            <a:ext cx="7690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</a:rPr>
              <a:t>display: inline-block</a:t>
            </a:r>
            <a:r>
              <a:rPr lang="en-US" dirty="0" smtClean="0">
                <a:solidFill>
                  <a:schemeClr val="bg1"/>
                </a:solidFill>
              </a:rPr>
              <a:t> produces gaps on the sides</a:t>
            </a:r>
            <a:endParaRPr lang="en-US" i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29101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Float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3902678"/>
            <a:ext cx="8365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Work-around: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Add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margin-right: -4px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Or…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77600" y="2323478"/>
            <a:ext cx="7690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If you use </a:t>
            </a:r>
            <a:r>
              <a:rPr lang="en-US" i="1" dirty="0" smtClean="0">
                <a:solidFill>
                  <a:schemeClr val="bg1"/>
                </a:solidFill>
              </a:rPr>
              <a:t>display: inline-block</a:t>
            </a:r>
            <a:r>
              <a:rPr lang="en-US" dirty="0" smtClean="0">
                <a:solidFill>
                  <a:schemeClr val="bg1"/>
                </a:solidFill>
              </a:rPr>
              <a:t> for these 4 elements: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40050" y="2771146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79274" y="2809246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Home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384702" y="2771146"/>
            <a:ext cx="2181152" cy="469900"/>
          </a:xfrm>
          <a:prstGeom prst="rect">
            <a:avLst/>
          </a:prstGeom>
          <a:solidFill>
            <a:srgbClr val="C0504D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423926" y="2809246"/>
            <a:ext cx="2103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About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616654" y="2771146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655878" y="2809246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Experiences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848606" y="2771146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887830" y="2809246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Contact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77601" y="3314078"/>
            <a:ext cx="7690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</a:rPr>
              <a:t>display: inline-block</a:t>
            </a:r>
            <a:r>
              <a:rPr lang="en-US" dirty="0" smtClean="0">
                <a:solidFill>
                  <a:schemeClr val="bg1"/>
                </a:solidFill>
              </a:rPr>
              <a:t> produces gaps on the sides</a:t>
            </a:r>
            <a:endParaRPr lang="en-US" i="1" dirty="0" smtClean="0">
              <a:solidFill>
                <a:schemeClr val="bg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230626" y="4988503"/>
            <a:ext cx="2557069" cy="1587499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1471212" y="5182574"/>
            <a:ext cx="2718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&lt;div&gt;Home&lt;/div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&gt;About&lt;/div</a:t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</a:b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&gt;Experiences&lt;/div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&gt;Contact&lt;/div&gt;</a:t>
            </a:r>
          </a:p>
        </p:txBody>
      </p:sp>
      <p:sp>
        <p:nvSpPr>
          <p:cNvPr id="42" name="Rectangle 41"/>
          <p:cNvSpPr/>
          <p:nvPr/>
        </p:nvSpPr>
        <p:spPr>
          <a:xfrm>
            <a:off x="4052414" y="4989473"/>
            <a:ext cx="3710382" cy="1587499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4189574" y="5183544"/>
            <a:ext cx="3573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&lt;div&gt;Home&lt;/div&gt;&lt;!--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--&gt;&lt;div&gt;About&lt;/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div&gt;&lt;!--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--&gt;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div&gt;Experiences&lt;/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div&gt;&lt;!--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--&gt;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div&gt;Contact&lt;/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div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&gt;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616654" y="4318923"/>
            <a:ext cx="3335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</a:rPr>
              <a:t>Awkward! Use margin-right: -4px, or floats!</a:t>
            </a:r>
          </a:p>
        </p:txBody>
      </p:sp>
    </p:spTree>
    <p:extLst>
      <p:ext uri="{BB962C8B-B14F-4D97-AF65-F5344CB8AC3E}">
        <p14:creationId xmlns:p14="http://schemas.microsoft.com/office/powerpoint/2010/main" val="246661999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251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CSS Clear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clear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clear: both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Individually,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clear: left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and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clear: right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89331" y="3439188"/>
            <a:ext cx="836533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If one element floats left, the following element will appear beside it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Float has a tendency to continue stacking the next element – we usually don’t want this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Use clear: both after each series of horizontally stacked element via float.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Use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clear: both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for the following element to </a:t>
            </a:r>
            <a:r>
              <a:rPr lang="en-US" sz="2000" b="1" dirty="0" smtClean="0">
                <a:solidFill>
                  <a:schemeClr val="bg1"/>
                </a:solidFill>
                <a:latin typeface="Museo Sans 300"/>
                <a:cs typeface="Museo Sans 300"/>
              </a:rPr>
              <a:t>break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the float, so it appears below the floating element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470551598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251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CSS Clear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First box,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float: left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70924" y="3429000"/>
            <a:ext cx="1021576" cy="1117600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639324" y="3429000"/>
            <a:ext cx="27868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639324" y="3987800"/>
            <a:ext cx="27868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99629" y="3290404"/>
            <a:ext cx="4292600" cy="31484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470924" y="4667525"/>
            <a:ext cx="39552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58138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251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CSS Clear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Second box, using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clear: both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70924" y="3429000"/>
            <a:ext cx="1021576" cy="1117600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99629" y="3290404"/>
            <a:ext cx="4292600" cy="31484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470924" y="4667525"/>
            <a:ext cx="39552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468291" y="5214178"/>
            <a:ext cx="39552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70924" y="5747025"/>
            <a:ext cx="3955276" cy="39425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03903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25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position: static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Default position, follows the natural flow of the page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Museo Sans 300"/>
                <a:cs typeface="Museo Sans 300"/>
              </a:rPr>
              <a:t>Cannot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use offsets: top, left, bottom, right 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09024" y="35802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09024" y="37840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509024" y="3999394"/>
            <a:ext cx="1504176" cy="138540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09024" y="54979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509024" y="57017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9829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2251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CSS Clear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914725"/>
            <a:ext cx="83653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Tip: Create a class called .clear that you can use throughout your website!</a:t>
            </a:r>
          </a:p>
        </p:txBody>
      </p:sp>
      <p:sp>
        <p:nvSpPr>
          <p:cNvPr id="7" name="Rectangle 6"/>
          <p:cNvSpPr/>
          <p:nvPr/>
        </p:nvSpPr>
        <p:spPr>
          <a:xfrm>
            <a:off x="605910" y="4093815"/>
            <a:ext cx="7156886" cy="993263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831198" y="4335160"/>
            <a:ext cx="19159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.clear {clear: both}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96810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4252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Horizontal stacking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3334038"/>
            <a:ext cx="8365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Give float: left to each of the horizontally stacked element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Add clear: both element at the very 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Think of </a:t>
            </a:r>
            <a:r>
              <a:rPr lang="en-US" sz="2000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clear:both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as a period mark!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40050" y="2371036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79274" y="2409136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Home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384702" y="2371036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423926" y="2409136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About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616654" y="2371036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655878" y="2409136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Experiences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848606" y="2371036"/>
            <a:ext cx="2181152" cy="469900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887830" y="2409136"/>
            <a:ext cx="2103828" cy="400110"/>
          </a:xfrm>
          <a:prstGeom prst="rect">
            <a:avLst/>
          </a:prstGeom>
          <a:solidFill>
            <a:srgbClr val="C0504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Contact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605910" y="4590447"/>
            <a:ext cx="7156886" cy="1986525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813525" y="4826675"/>
            <a:ext cx="48144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  <a:latin typeface="Museo Sans 300"/>
                <a:cs typeface="Museo Sans 300"/>
              </a:rPr>
              <a:t>&lt;</a:t>
            </a:r>
            <a:r>
              <a:rPr lang="en-US" dirty="0">
                <a:solidFill>
                  <a:schemeClr val="accent3"/>
                </a:solidFill>
                <a:latin typeface="Museo Sans 300"/>
                <a:cs typeface="Museo Sans 300"/>
              </a:rPr>
              <a:t>div class=“menu-item”&gt;</a:t>
            </a:r>
            <a:r>
              <a:rPr lang="en-US" dirty="0" smtClean="0">
                <a:solidFill>
                  <a:schemeClr val="accent3"/>
                </a:solidFill>
                <a:latin typeface="Museo Sans 300"/>
                <a:cs typeface="Museo Sans 300"/>
              </a:rPr>
              <a:t>Home&lt;/div&gt;</a:t>
            </a:r>
          </a:p>
          <a:p>
            <a:r>
              <a:rPr lang="en-US" dirty="0">
                <a:solidFill>
                  <a:schemeClr val="accent3"/>
                </a:solidFill>
                <a:latin typeface="Museo Sans 300"/>
                <a:cs typeface="Museo Sans 300"/>
              </a:rPr>
              <a:t>&lt;div class=“menu-item”&gt;</a:t>
            </a:r>
            <a:r>
              <a:rPr lang="en-US" dirty="0" smtClean="0">
                <a:solidFill>
                  <a:schemeClr val="accent3"/>
                </a:solidFill>
                <a:latin typeface="Museo Sans 300"/>
                <a:cs typeface="Museo Sans 300"/>
              </a:rPr>
              <a:t>About&lt;div&gt;</a:t>
            </a:r>
          </a:p>
          <a:p>
            <a:r>
              <a:rPr lang="en-US" dirty="0">
                <a:solidFill>
                  <a:schemeClr val="accent3"/>
                </a:solidFill>
                <a:latin typeface="Museo Sans 300"/>
                <a:cs typeface="Museo Sans 300"/>
              </a:rPr>
              <a:t>&lt;div class=“menu-item”&gt;</a:t>
            </a:r>
            <a:r>
              <a:rPr lang="en-US" dirty="0" smtClean="0">
                <a:solidFill>
                  <a:schemeClr val="accent3"/>
                </a:solidFill>
                <a:latin typeface="Museo Sans 300"/>
                <a:cs typeface="Museo Sans 300"/>
              </a:rPr>
              <a:t>Experiences&lt;/</a:t>
            </a:r>
            <a:r>
              <a:rPr lang="en-US" dirty="0">
                <a:solidFill>
                  <a:schemeClr val="accent3"/>
                </a:solidFill>
                <a:latin typeface="Museo Sans 300"/>
                <a:cs typeface="Museo Sans 300"/>
              </a:rPr>
              <a:t>div</a:t>
            </a:r>
            <a:r>
              <a:rPr lang="en-US" dirty="0" smtClean="0">
                <a:solidFill>
                  <a:schemeClr val="accent3"/>
                </a:solidFill>
                <a:latin typeface="Museo Sans 300"/>
                <a:cs typeface="Museo Sans 300"/>
              </a:rPr>
              <a:t>&gt;</a:t>
            </a:r>
          </a:p>
          <a:p>
            <a:r>
              <a:rPr lang="en-US" dirty="0" smtClean="0">
                <a:solidFill>
                  <a:schemeClr val="accent3"/>
                </a:solidFill>
                <a:latin typeface="Museo Sans 300"/>
                <a:cs typeface="Museo Sans 300"/>
              </a:rPr>
              <a:t>&lt;div class=“menu-item”&gt;Contact&lt;/</a:t>
            </a:r>
            <a:r>
              <a:rPr lang="en-US" dirty="0">
                <a:solidFill>
                  <a:schemeClr val="accent3"/>
                </a:solidFill>
                <a:latin typeface="Museo Sans 300"/>
                <a:cs typeface="Museo Sans 300"/>
              </a:rPr>
              <a:t>div</a:t>
            </a:r>
            <a:r>
              <a:rPr lang="en-US" dirty="0" smtClean="0">
                <a:solidFill>
                  <a:schemeClr val="accent3"/>
                </a:solidFill>
                <a:latin typeface="Museo Sans 300"/>
                <a:cs typeface="Museo Sans 300"/>
              </a:rPr>
              <a:t>&gt;</a:t>
            </a:r>
          </a:p>
          <a:p>
            <a:r>
              <a:rPr lang="en-US" dirty="0" smtClean="0">
                <a:solidFill>
                  <a:schemeClr val="accent2"/>
                </a:solidFill>
                <a:latin typeface="Museo Sans 300"/>
                <a:cs typeface="Museo Sans 300"/>
              </a:rPr>
              <a:t>&lt;div class=“clear”&gt;&lt;/div&gt;</a:t>
            </a:r>
            <a:endParaRPr lang="en-US" dirty="0">
              <a:solidFill>
                <a:schemeClr val="accent2"/>
              </a:solidFill>
              <a:latin typeface="Museo Sans 300"/>
              <a:cs typeface="Museo Sans 300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417990141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7" y="3041212"/>
            <a:ext cx="84876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Hands-on Session 4</a:t>
            </a:r>
            <a:b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</a:b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Positioning Haven II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54463827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47519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CSS </a:t>
            </a:r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v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ertical centering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25545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Unfortunately, vertical centering in CSS is not intuitive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You must carefully use position: absolute to make this work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Position: absolute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Top: 50%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Margin-top: - ((height of an element) / 2 ) </a:t>
            </a:r>
            <a:r>
              <a:rPr lang="en-US" sz="2000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px</a:t>
            </a: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Since CSS cannot compute by itself, you must calculate the negative margin on your own. (or via </a:t>
            </a:r>
            <a:r>
              <a:rPr lang="en-US" sz="2000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javascript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– do it only if you have dynamic elements)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261285141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3478" y="1174312"/>
            <a:ext cx="4390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cs typeface="Museo Sans 300"/>
              </a:rPr>
              <a:t>Divide and Conquer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5326" y="2468894"/>
            <a:ext cx="83653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Think about your website into individual components, and design them separately in order.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Remember: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Horizontal stacking – Floats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Vertical stacking – Does automatically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On top of each other – position absolute</a:t>
            </a:r>
          </a:p>
          <a:p>
            <a:pPr marL="800100" lvl="1" indent="-342900">
              <a:buFont typeface="Arial"/>
              <a:buChar char="•"/>
            </a:pP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Each individual component will be its own div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Master this and you can take “any design” into code!</a:t>
            </a:r>
          </a:p>
        </p:txBody>
      </p:sp>
    </p:spTree>
    <p:extLst>
      <p:ext uri="{BB962C8B-B14F-4D97-AF65-F5344CB8AC3E}">
        <p14:creationId xmlns:p14="http://schemas.microsoft.com/office/powerpoint/2010/main" val="4122537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13478" y="1174312"/>
            <a:ext cx="1914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cs typeface="Museo Sans 300"/>
              </a:rPr>
              <a:t>Exercise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1652" y="3084738"/>
            <a:ext cx="8365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4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What should you design first?</a:t>
            </a:r>
          </a:p>
        </p:txBody>
      </p:sp>
    </p:spTree>
    <p:extLst>
      <p:ext uri="{BB962C8B-B14F-4D97-AF65-F5344CB8AC3E}">
        <p14:creationId xmlns:p14="http://schemas.microsoft.com/office/powerpoint/2010/main" val="1217767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14-02-24 11.12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322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2" name="Picture 1" descr="2014-02-24 11.12.5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425"/>
          <a:stretch/>
        </p:blipFill>
        <p:spPr>
          <a:xfrm>
            <a:off x="0" y="1701033"/>
            <a:ext cx="9144000" cy="7938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5326" y="3103946"/>
            <a:ext cx="83653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Structure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Logo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Navigation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Stream | Activity | Collections | </a:t>
            </a:r>
            <a:r>
              <a:rPr lang="en-US" sz="2000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Soundbox</a:t>
            </a: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Search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Search box | User | Add</a:t>
            </a:r>
          </a:p>
          <a:p>
            <a:pPr marL="1257300" lvl="2" indent="-342900">
              <a:buFont typeface="Arial"/>
              <a:buChar char="•"/>
            </a:pP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Implementation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Horizontal =&gt; Floats</a:t>
            </a:r>
          </a:p>
        </p:txBody>
      </p:sp>
    </p:spTree>
    <p:extLst>
      <p:ext uri="{BB962C8B-B14F-4D97-AF65-F5344CB8AC3E}">
        <p14:creationId xmlns:p14="http://schemas.microsoft.com/office/powerpoint/2010/main" val="2933371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2" name="Picture 1" descr="2014-02-24 11.12.5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44" b="72220"/>
          <a:stretch/>
        </p:blipFill>
        <p:spPr>
          <a:xfrm>
            <a:off x="0" y="1485569"/>
            <a:ext cx="9144000" cy="11340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5326" y="3103946"/>
            <a:ext cx="83653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Structure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Cover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Content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Title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Explore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Some dots</a:t>
            </a:r>
          </a:p>
          <a:p>
            <a:pPr lvl="2"/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Implementation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Cover (position: absolute)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Content (position: absolute)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Align vertically using </a:t>
            </a:r>
            <a:r>
              <a:rPr lang="en-US" sz="2000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divs</a:t>
            </a: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800100" lvl="1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406890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2" name="Picture 1" descr="2014-02-24 11.12.5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1" b="41132"/>
          <a:stretch/>
        </p:blipFill>
        <p:spPr>
          <a:xfrm>
            <a:off x="0" y="1270106"/>
            <a:ext cx="9144000" cy="21319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5326" y="3863741"/>
            <a:ext cx="83653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3 Parts: Sidebar, Gallery, Toolbar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 bit complicated if you think about making this responsive (viewable in multiple screen sizes)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Assume the size is fixed for this example only: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Horizontal stack =&gt; Floats</a:t>
            </a:r>
          </a:p>
        </p:txBody>
      </p:sp>
    </p:spTree>
    <p:extLst>
      <p:ext uri="{BB962C8B-B14F-4D97-AF65-F5344CB8AC3E}">
        <p14:creationId xmlns:p14="http://schemas.microsoft.com/office/powerpoint/2010/main" val="1286703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25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position: static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Use position: static (default behavior) to stack elements </a:t>
            </a:r>
            <a:r>
              <a:rPr lang="en-US" sz="2000" u="sng" dirty="0" smtClean="0">
                <a:solidFill>
                  <a:schemeClr val="bg1"/>
                </a:solidFill>
                <a:latin typeface="Museo Sans 300"/>
                <a:cs typeface="Museo Sans 300"/>
              </a:rPr>
              <a:t>vertically</a:t>
            </a:r>
            <a:endParaRPr lang="en-US" sz="2000" u="sng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09024" y="35802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09024" y="37840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509024" y="3999394"/>
            <a:ext cx="1504176" cy="138540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09024" y="54979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509024" y="57017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7574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2" name="Picture 1" descr="2014-02-24 11.12.5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1" b="41132"/>
          <a:stretch/>
        </p:blipFill>
        <p:spPr>
          <a:xfrm>
            <a:off x="0" y="1270106"/>
            <a:ext cx="9144000" cy="21319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5326" y="3863741"/>
            <a:ext cx="26496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Sidebar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Thumbnail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Name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Date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Contribution</a:t>
            </a:r>
          </a:p>
          <a:p>
            <a:pPr marL="800100" lvl="1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57404" y="3863741"/>
            <a:ext cx="26496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Content (4X)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Thumbnail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Title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Episode / Release Date</a:t>
            </a:r>
          </a:p>
          <a:p>
            <a:pPr marL="800100" lvl="1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69449" y="3854103"/>
            <a:ext cx="26496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Toolbox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Collect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Gallery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Some music thing</a:t>
            </a:r>
          </a:p>
          <a:p>
            <a:pPr marL="800100" lvl="1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1550454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2" name="Picture 1" descr="2014-02-24 11.12.5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" t="27781" r="82390" b="41132"/>
          <a:stretch/>
        </p:blipFill>
        <p:spPr>
          <a:xfrm>
            <a:off x="249472" y="1270106"/>
            <a:ext cx="1360756" cy="16556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60330" y="1270106"/>
            <a:ext cx="52464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Simple – just stack things vertically using </a:t>
            </a:r>
            <a:r>
              <a:rPr lang="en-US" sz="2000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divs</a:t>
            </a: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pic>
        <p:nvPicPr>
          <p:cNvPr id="5" name="Picture 4" descr="2014-02-24 11.12.5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0" t="27781" r="16168" b="41132"/>
          <a:stretch/>
        </p:blipFill>
        <p:spPr>
          <a:xfrm>
            <a:off x="249472" y="3220623"/>
            <a:ext cx="6055367" cy="2131962"/>
          </a:xfrm>
          <a:prstGeom prst="rect">
            <a:avLst/>
          </a:prstGeom>
        </p:spPr>
      </p:pic>
      <p:pic>
        <p:nvPicPr>
          <p:cNvPr id="6" name="Picture 5" descr="2014-02-24 11.12.5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28" t="27781" r="3022" b="41132"/>
          <a:stretch/>
        </p:blipFill>
        <p:spPr>
          <a:xfrm>
            <a:off x="1723625" y="1270106"/>
            <a:ext cx="1440134" cy="16556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9472" y="5618389"/>
            <a:ext cx="5246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Horizontal stack =&gt; Floats</a:t>
            </a:r>
          </a:p>
        </p:txBody>
      </p:sp>
    </p:spTree>
    <p:extLst>
      <p:ext uri="{BB962C8B-B14F-4D97-AF65-F5344CB8AC3E}">
        <p14:creationId xmlns:p14="http://schemas.microsoft.com/office/powerpoint/2010/main" val="381929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2" name="Picture 1" descr="2014-02-24 11.12.5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28" b="3431"/>
          <a:stretch/>
        </p:blipFill>
        <p:spPr>
          <a:xfrm>
            <a:off x="0" y="1451548"/>
            <a:ext cx="9144000" cy="51031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5326" y="2287450"/>
            <a:ext cx="83653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3 Parts: Controls, Progress Bar, Options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Horizontal stack =&gt; Floats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Controls (Horizontal stack =&gt; Floats)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Repeat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Play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Shuffle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Progressbar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(</a:t>
            </a:r>
            <a:r>
              <a:rPr lang="en-US" sz="2000" dirty="0" err="1" smtClean="0">
                <a:solidFill>
                  <a:schemeClr val="bg1"/>
                </a:solidFill>
                <a:latin typeface="Museo Sans 300"/>
                <a:cs typeface="Museo Sans 300"/>
              </a:rPr>
              <a:t>Kinda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complicated – you will do this for HW4!)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Options (Horizontal stack =&gt; Floats)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Like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Dislike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Volume</a:t>
            </a:r>
          </a:p>
        </p:txBody>
      </p:sp>
    </p:spTree>
    <p:extLst>
      <p:ext uri="{BB962C8B-B14F-4D97-AF65-F5344CB8AC3E}">
        <p14:creationId xmlns:p14="http://schemas.microsoft.com/office/powerpoint/2010/main" val="3281205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7" y="3041212"/>
            <a:ext cx="84876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Hands-on Session 5</a:t>
            </a:r>
            <a:b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</a:b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Positioning Haven III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</p:spTree>
    <p:extLst>
      <p:ext uri="{BB962C8B-B14F-4D97-AF65-F5344CB8AC3E}">
        <p14:creationId xmlns:p14="http://schemas.microsoft.com/office/powerpoint/2010/main" val="54463827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652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relative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Offsets element using position values (top, left, right, bottom)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09024" y="35802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09024" y="37840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28214" y="3733247"/>
            <a:ext cx="1504176" cy="138540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09024" y="54979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509024" y="57017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26" y="62534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Example: Set top to -10px, left to -10px</a:t>
            </a:r>
            <a:endParaRPr lang="en-US" sz="2000" i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59153" y="3921525"/>
            <a:ext cx="149278" cy="137491"/>
          </a:xfrm>
          <a:prstGeom prst="rect">
            <a:avLst/>
          </a:prstGeom>
          <a:solidFill>
            <a:srgbClr val="FFFF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3454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652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relative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Use position: relative to provide </a:t>
            </a:r>
            <a:r>
              <a:rPr lang="en-US" sz="2000" u="sng" dirty="0" smtClean="0">
                <a:solidFill>
                  <a:schemeClr val="bg1"/>
                </a:solidFill>
                <a:latin typeface="Museo Sans 300"/>
                <a:cs typeface="Museo Sans 300"/>
              </a:rPr>
              <a:t>a reference point 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for elements inside this div that will be absolutely positioned.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09024" y="35802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09024" y="37840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28214" y="3733247"/>
            <a:ext cx="1504176" cy="138540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09024" y="54979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509024" y="57017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26" y="62534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Example: Set top to -10px, left to -10px</a:t>
            </a:r>
            <a:endParaRPr lang="en-US" sz="2000" i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59153" y="3921525"/>
            <a:ext cx="149278" cy="137491"/>
          </a:xfrm>
          <a:prstGeom prst="rect">
            <a:avLst/>
          </a:prstGeom>
          <a:solidFill>
            <a:srgbClr val="FFFF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0702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936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absolute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Element is moved relative to </a:t>
            </a:r>
            <a:r>
              <a:rPr lang="en-US" sz="2000" u="sng" dirty="0" smtClean="0">
                <a:solidFill>
                  <a:schemeClr val="bg1"/>
                </a:solidFill>
                <a:latin typeface="Museo Sans 300"/>
                <a:cs typeface="Museo Sans 300"/>
              </a:rPr>
              <a:t>first non-static parent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(default: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top: 0, left: 0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)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9629" y="3290404"/>
            <a:ext cx="4292600" cy="2856396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09024" y="35802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09024" y="37840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509024" y="3404704"/>
            <a:ext cx="1504176" cy="138540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09024" y="5497995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509024" y="5701747"/>
            <a:ext cx="3873810" cy="102704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26" y="62534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Example: Set left to 10px, top to 5px</a:t>
            </a:r>
            <a:endParaRPr lang="en-US" sz="2000" i="1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76316" y="3336775"/>
            <a:ext cx="224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&lt;div&gt; is position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relative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646810" y="3970187"/>
            <a:ext cx="652819" cy="314177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1799210" y="4512964"/>
            <a:ext cx="652819" cy="414636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4851664"/>
            <a:ext cx="224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&lt;div&gt; is position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absolute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236129" y="3217229"/>
            <a:ext cx="149278" cy="137491"/>
          </a:xfrm>
          <a:prstGeom prst="rect">
            <a:avLst/>
          </a:prstGeom>
          <a:solidFill>
            <a:srgbClr val="FFFF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112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936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absolute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Element is moved relative to </a:t>
            </a:r>
            <a:r>
              <a:rPr lang="en-US" sz="2000" u="sng" dirty="0" smtClean="0">
                <a:solidFill>
                  <a:schemeClr val="bg1"/>
                </a:solidFill>
                <a:latin typeface="Museo Sans 300"/>
                <a:cs typeface="Museo Sans 300"/>
              </a:rPr>
              <a:t>first non-static parent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 element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64358" y="3089322"/>
            <a:ext cx="7556500" cy="1587499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91358" y="3244943"/>
            <a:ext cx="7429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&lt;div id=“container”&gt;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&lt;div id=“content”&gt;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Hello World!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&lt;/div&gt;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&lt;/div&gt;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59745" y="4796980"/>
            <a:ext cx="7556500" cy="185782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86745" y="4952601"/>
            <a:ext cx="74295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#container { position: relative; }</a:t>
            </a:r>
          </a:p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#content {</a:t>
            </a:r>
          </a:p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position: absolute;</a:t>
            </a:r>
          </a:p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top: 20px;</a:t>
            </a:r>
          </a:p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left: 20px;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74155198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3478" y="1174312"/>
            <a:ext cx="3936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Museo Sans 300"/>
                <a:ea typeface="Verdana" panose="020B0604030504040204" pitchFamily="34" charset="0"/>
                <a:cs typeface="Museo Sans 300"/>
              </a:rPr>
              <a:t>osition: absolute</a:t>
            </a:r>
            <a:endParaRPr lang="en-US" sz="800" dirty="0" smtClean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5326" y="2418094"/>
            <a:ext cx="836533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If no </a:t>
            </a:r>
            <a:r>
              <a:rPr lang="en-US" sz="2000" i="1" dirty="0" smtClean="0">
                <a:solidFill>
                  <a:schemeClr val="bg1"/>
                </a:solidFill>
                <a:latin typeface="Museo Sans 300"/>
                <a:cs typeface="Museo Sans 300"/>
              </a:rPr>
              <a:t>non-static </a:t>
            </a:r>
            <a:r>
              <a:rPr lang="en-US" sz="2000" dirty="0" smtClean="0">
                <a:solidFill>
                  <a:schemeClr val="bg1"/>
                </a:solidFill>
                <a:latin typeface="Museo Sans 300"/>
                <a:cs typeface="Museo Sans 300"/>
              </a:rPr>
              <a:t>parent element found, move relative to &lt;body&gt;</a:t>
            </a:r>
            <a:endParaRPr lang="en-US" sz="2000" dirty="0">
              <a:solidFill>
                <a:schemeClr val="bg1"/>
              </a:solidFill>
              <a:latin typeface="Museo Sans 300"/>
              <a:cs typeface="Museo Sans 30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64358" y="3089322"/>
            <a:ext cx="7556500" cy="1587499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91358" y="3244943"/>
            <a:ext cx="7429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&lt;body&gt;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&lt;div id=“content”&gt;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Hello World!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	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&lt;/div&gt;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useo Sans 300"/>
                <a:cs typeface="Museo Sans 300"/>
              </a:rPr>
              <a:t>&lt;body&gt;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useo Sans 300"/>
              <a:cs typeface="Museo Sans 30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59745" y="4796980"/>
            <a:ext cx="7556500" cy="185782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86745" y="4952601"/>
            <a:ext cx="7429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#content {</a:t>
            </a:r>
          </a:p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position: absolute;</a:t>
            </a:r>
          </a:p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top: 20px;</a:t>
            </a:r>
          </a:p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left: 20px;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9164666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1484</Words>
  <Application>Microsoft Macintosh PowerPoint</Application>
  <PresentationFormat>On-screen Show (4:3)</PresentationFormat>
  <Paragraphs>274</Paragraphs>
  <Slides>43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Ego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Shawn Park</dc:creator>
  <cp:lastModifiedBy>Shawn Park</cp:lastModifiedBy>
  <cp:revision>123</cp:revision>
  <dcterms:created xsi:type="dcterms:W3CDTF">2013-07-04T17:32:20Z</dcterms:created>
  <dcterms:modified xsi:type="dcterms:W3CDTF">2014-04-08T22:49:36Z</dcterms:modified>
</cp:coreProperties>
</file>

<file path=docProps/thumbnail.jpeg>
</file>